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0" r:id="rId4"/>
    <p:sldId id="261" r:id="rId5"/>
    <p:sldId id="266" r:id="rId6"/>
    <p:sldId id="267" r:id="rId7"/>
    <p:sldId id="263" r:id="rId8"/>
    <p:sldId id="268" r:id="rId9"/>
    <p:sldId id="269" r:id="rId10"/>
    <p:sldId id="264" r:id="rId11"/>
    <p:sldId id="262" r:id="rId12"/>
  </p:sldIdLst>
  <p:sldSz cx="18288000" cy="10287000"/>
  <p:notesSz cx="6858000" cy="9144000"/>
  <p:embeddedFontLst>
    <p:embeddedFont>
      <p:font typeface="Chewy" panose="020B0604020202020204" charset="0"/>
      <p:regular r:id="rId13"/>
    </p:embeddedFont>
    <p:embeddedFont>
      <p:font typeface="League Spartan"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8455" y="1262281"/>
            <a:ext cx="8062771" cy="7762438"/>
          </a:xfrm>
          <a:custGeom>
            <a:avLst/>
            <a:gdLst/>
            <a:ahLst/>
            <a:cxnLst/>
            <a:rect l="l" t="t" r="r" b="b"/>
            <a:pathLst>
              <a:path w="8062771" h="7762438">
                <a:moveTo>
                  <a:pt x="0" y="0"/>
                </a:moveTo>
                <a:lnTo>
                  <a:pt x="8062771" y="0"/>
                </a:lnTo>
                <a:lnTo>
                  <a:pt x="8062771" y="7762438"/>
                </a:lnTo>
                <a:lnTo>
                  <a:pt x="0" y="7762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1905600" y="2367120"/>
            <a:ext cx="5978779" cy="4521893"/>
            <a:chOff x="0" y="180975"/>
            <a:chExt cx="7971705" cy="6029191"/>
          </a:xfrm>
        </p:grpSpPr>
        <p:sp>
          <p:nvSpPr>
            <p:cNvPr id="4" name="TextBox 4"/>
            <p:cNvSpPr txBox="1"/>
            <p:nvPr/>
          </p:nvSpPr>
          <p:spPr>
            <a:xfrm>
              <a:off x="0" y="180975"/>
              <a:ext cx="7971705" cy="5246370"/>
            </a:xfrm>
            <a:prstGeom prst="rect">
              <a:avLst/>
            </a:prstGeom>
          </p:spPr>
          <p:txBody>
            <a:bodyPr lIns="0" tIns="0" rIns="0" bIns="0" rtlCol="0" anchor="t">
              <a:spAutoFit/>
            </a:bodyPr>
            <a:lstStyle/>
            <a:p>
              <a:pPr algn="ctr">
                <a:lnSpc>
                  <a:spcPts val="10023"/>
                </a:lnSpc>
              </a:pPr>
              <a:r>
                <a:rPr lang="es-CL" sz="10125" dirty="0">
                  <a:solidFill>
                    <a:srgbClr val="000000"/>
                  </a:solidFill>
                  <a:latin typeface="Chewy"/>
                  <a:ea typeface="Chewy"/>
                  <a:cs typeface="Chewy"/>
                  <a:sym typeface="Chewy"/>
                </a:rPr>
                <a:t>Aplicación</a:t>
              </a:r>
              <a:r>
                <a:rPr lang="en-US" sz="10125" dirty="0">
                  <a:solidFill>
                    <a:srgbClr val="000000"/>
                  </a:solidFill>
                  <a:latin typeface="Chewy"/>
                  <a:ea typeface="Chewy"/>
                  <a:cs typeface="Chewy"/>
                  <a:sym typeface="Chewy"/>
                </a:rPr>
                <a:t> web</a:t>
              </a:r>
            </a:p>
            <a:p>
              <a:pPr algn="ctr">
                <a:lnSpc>
                  <a:spcPts val="10023"/>
                </a:lnSpc>
              </a:pPr>
              <a:r>
                <a:rPr lang="en-US" sz="10125" dirty="0">
                  <a:solidFill>
                    <a:srgbClr val="000000"/>
                  </a:solidFill>
                  <a:latin typeface="Chewy"/>
                  <a:ea typeface="Chewy"/>
                  <a:cs typeface="Chewy"/>
                  <a:sym typeface="Chewy"/>
                </a:rPr>
                <a:t>OnlyFlans</a:t>
              </a:r>
            </a:p>
          </p:txBody>
        </p:sp>
        <p:sp>
          <p:nvSpPr>
            <p:cNvPr id="5" name="TextBox 5"/>
            <p:cNvSpPr txBox="1"/>
            <p:nvPr/>
          </p:nvSpPr>
          <p:spPr>
            <a:xfrm>
              <a:off x="0" y="5697205"/>
              <a:ext cx="7971705" cy="512961"/>
            </a:xfrm>
            <a:prstGeom prst="rect">
              <a:avLst/>
            </a:prstGeom>
          </p:spPr>
          <p:txBody>
            <a:bodyPr lIns="0" tIns="0" rIns="0" bIns="0" rtlCol="0" anchor="t">
              <a:spAutoFit/>
            </a:bodyPr>
            <a:lstStyle/>
            <a:p>
              <a:pPr algn="ctr">
                <a:lnSpc>
                  <a:spcPts val="2970"/>
                </a:lnSpc>
              </a:pPr>
              <a:endParaRPr lang="en-US" sz="2250" spc="409" dirty="0">
                <a:solidFill>
                  <a:srgbClr val="000000"/>
                </a:solidFill>
                <a:latin typeface="League Spartan"/>
                <a:ea typeface="League Spartan"/>
                <a:cs typeface="League Spartan"/>
                <a:sym typeface="League Spartan"/>
              </a:endParaRPr>
            </a:p>
          </p:txBody>
        </p:sp>
      </p:grpSp>
      <p:sp>
        <p:nvSpPr>
          <p:cNvPr id="6" name="Freeform 6"/>
          <p:cNvSpPr/>
          <p:nvPr/>
        </p:nvSpPr>
        <p:spPr>
          <a:xfrm>
            <a:off x="0" y="7570614"/>
            <a:ext cx="2667890" cy="2716386"/>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2882" r="-1" b="-51481"/>
            </a:stretch>
          </a:blipFill>
        </p:spPr>
        <p:txBody>
          <a:bodyPr/>
          <a:lstStyle/>
          <a:p>
            <a:endParaRPr lang="es-CL"/>
          </a:p>
        </p:txBody>
      </p:sp>
      <p:sp>
        <p:nvSpPr>
          <p:cNvPr id="7" name="Freeform 7"/>
          <p:cNvSpPr/>
          <p:nvPr/>
        </p:nvSpPr>
        <p:spPr>
          <a:xfrm>
            <a:off x="0" y="0"/>
            <a:ext cx="2667890" cy="3086100"/>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2882" t="-33333" r="-1"/>
            </a:stretch>
          </a:blipFill>
        </p:spPr>
        <p:txBody>
          <a:bodyPr/>
          <a:lstStyle/>
          <a:p>
            <a:endParaRPr lang="es-CL" dirty="0"/>
          </a:p>
        </p:txBody>
      </p:sp>
      <p:sp>
        <p:nvSpPr>
          <p:cNvPr id="8" name="Freeform 8"/>
          <p:cNvSpPr/>
          <p:nvPr/>
        </p:nvSpPr>
        <p:spPr>
          <a:xfrm>
            <a:off x="7013569" y="8107330"/>
            <a:ext cx="2029978" cy="2179670"/>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938" t="5609" r="-64436" b="-94391"/>
            </a:stretch>
          </a:blipFill>
        </p:spPr>
        <p:txBody>
          <a:bodyPr/>
          <a:lstStyle/>
          <a:p>
            <a:endParaRPr lang="es-CL"/>
          </a:p>
        </p:txBody>
      </p:sp>
      <p:sp>
        <p:nvSpPr>
          <p:cNvPr id="9" name="Freeform 9"/>
          <p:cNvSpPr/>
          <p:nvPr/>
        </p:nvSpPr>
        <p:spPr>
          <a:xfrm>
            <a:off x="7073204" y="-1"/>
            <a:ext cx="1970343" cy="2799777"/>
          </a:xfrm>
          <a:custGeom>
            <a:avLst/>
            <a:gdLst/>
            <a:ahLst/>
            <a:cxnLst/>
            <a:rect l="l" t="t" r="r" b="b"/>
            <a:pathLst>
              <a:path w="3278380" h="4114800">
                <a:moveTo>
                  <a:pt x="0" y="0"/>
                </a:moveTo>
                <a:lnTo>
                  <a:pt x="3278380" y="0"/>
                </a:lnTo>
                <a:lnTo>
                  <a:pt x="32783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t="-46971" r="-66386" b="2"/>
            </a:stretch>
          </a:blipFill>
        </p:spPr>
        <p:txBody>
          <a:bodyPr/>
          <a:lstStyle/>
          <a:p>
            <a:endParaRPr lang="es-CL"/>
          </a:p>
        </p:txBody>
      </p:sp>
      <p:sp>
        <p:nvSpPr>
          <p:cNvPr id="10" name="Freeform 10"/>
          <p:cNvSpPr/>
          <p:nvPr/>
        </p:nvSpPr>
        <p:spPr>
          <a:xfrm>
            <a:off x="9043547" y="0"/>
            <a:ext cx="9244453" cy="10287000"/>
          </a:xfrm>
          <a:custGeom>
            <a:avLst/>
            <a:gdLst/>
            <a:ahLst/>
            <a:cxnLst/>
            <a:rect l="l" t="t" r="r" b="b"/>
            <a:pathLst>
              <a:path w="9244453" h="10287000">
                <a:moveTo>
                  <a:pt x="0" y="0"/>
                </a:moveTo>
                <a:lnTo>
                  <a:pt x="9244453" y="0"/>
                </a:lnTo>
                <a:lnTo>
                  <a:pt x="9244453" y="10287000"/>
                </a:lnTo>
                <a:lnTo>
                  <a:pt x="0" y="10287000"/>
                </a:lnTo>
                <a:lnTo>
                  <a:pt x="0" y="0"/>
                </a:lnTo>
                <a:close/>
              </a:path>
            </a:pathLst>
          </a:custGeom>
          <a:blipFill>
            <a:blip r:embed="rId6"/>
            <a:stretch>
              <a:fillRect l="-14837" t="-24595" b="-30202"/>
            </a:stretch>
          </a:blipFill>
        </p:spPr>
        <p:txBody>
          <a:bodyPr/>
          <a:lstStyle/>
          <a:p>
            <a:endParaRPr lang="es-C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Problemas/Dificultades encontrados al desarrollar la personalización de la web</a:t>
            </a:r>
            <a:endParaRPr lang="en-US" kern="1200" dirty="0">
              <a:solidFill>
                <a:schemeClr val="tx1"/>
              </a:solidFill>
              <a:latin typeface="Chewy" panose="020B0604020202020204" charset="0"/>
              <a:ea typeface="Chewy" panose="020B0604020202020204" charset="0"/>
            </a:endParaRP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a:lnSpc>
                <a:spcPct val="90000"/>
              </a:lnSpc>
              <a:spcAft>
                <a:spcPts val="600"/>
              </a:spcAft>
            </a:pPr>
            <a:endParaRPr lang="es-CL" sz="3600" dirty="0"/>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2" name="CuadroTexto 1">
            <a:extLst>
              <a:ext uri="{FF2B5EF4-FFF2-40B4-BE49-F238E27FC236}">
                <a16:creationId xmlns:a16="http://schemas.microsoft.com/office/drawing/2014/main" id="{73E542E2-8AFE-AE04-4720-B58FAF3C61F2}"/>
              </a:ext>
            </a:extLst>
          </p:cNvPr>
          <p:cNvSpPr txBox="1"/>
          <p:nvPr/>
        </p:nvSpPr>
        <p:spPr>
          <a:xfrm>
            <a:off x="1409701" y="2890837"/>
            <a:ext cx="7638291" cy="6527007"/>
          </a:xfrm>
          <a:prstGeom prst="rect">
            <a:avLst/>
          </a:prstGeom>
        </p:spPr>
        <p:txBody>
          <a:bodyPr vert="horz" lIns="91440" tIns="45720" rIns="91440" bIns="45720" rtlCol="0">
            <a:normAutofit fontScale="62500" lnSpcReduction="20000"/>
          </a:bodyPr>
          <a:lstStyle/>
          <a:p>
            <a:pPr indent="-228600">
              <a:lnSpc>
                <a:spcPct val="90000"/>
              </a:lnSpc>
              <a:spcAft>
                <a:spcPts val="600"/>
              </a:spcAft>
              <a:buFont typeface="Arial" panose="020B0604020202020204" pitchFamily="34" charset="0"/>
              <a:buChar char="•"/>
            </a:pPr>
            <a:r>
              <a:rPr lang="es-CL" sz="4400" dirty="0"/>
              <a:t>Errores de implementación entre Bootstrap y django que no permitían el correcto funcionamiento de distintos componentes.</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Problemas con el caché del navegador. Al inspeccionar la página y abrir la pestaña de red y recargar la web pude apreciar que no cargaba los archivos </a:t>
            </a:r>
            <a:r>
              <a:rPr lang="es-CL" sz="4400" dirty="0" err="1"/>
              <a:t>css</a:t>
            </a:r>
            <a:r>
              <a:rPr lang="es-CL" sz="4400" dirty="0"/>
              <a:t> correctamente y me llevó un tiempo darme cuenta. </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Al modificar los modelos y generar migraciones no tuve en cuenta los datos que ya existían y tuvimos un par de problemas con ello.</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El problema principal fue no respaldar el trabajo con algún sistema de nube como </a:t>
            </a:r>
            <a:r>
              <a:rPr lang="es-CL" sz="4400" dirty="0" err="1"/>
              <a:t>github</a:t>
            </a:r>
            <a:r>
              <a:rPr lang="es-CL" sz="4400" dirty="0"/>
              <a:t> </a:t>
            </a:r>
            <a:r>
              <a:rPr lang="es-CL" sz="4400"/>
              <a:t>y </a:t>
            </a:r>
            <a:r>
              <a:rPr lang="es-CL" sz="4400" dirty="0"/>
              <a:t>en un momento se perdieron los archivos originales de la aplicación. </a:t>
            </a:r>
          </a:p>
          <a:p>
            <a:pPr>
              <a:lnSpc>
                <a:spcPct val="90000"/>
              </a:lnSpc>
              <a:spcAft>
                <a:spcPts val="600"/>
              </a:spcAft>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p:txBody>
      </p:sp>
    </p:spTree>
    <p:extLst>
      <p:ext uri="{BB962C8B-B14F-4D97-AF65-F5344CB8AC3E}">
        <p14:creationId xmlns:p14="http://schemas.microsoft.com/office/powerpoint/2010/main" val="149303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298" y="6642000"/>
            <a:ext cx="9215439" cy="2100600"/>
          </a:xfrm>
        </p:spPr>
        <p:txBody>
          <a:bodyPr vert="horz" wrap="square" lIns="91440" tIns="45720" rIns="91440" bIns="45720" rtlCol="0" anchor="b">
            <a:normAutofit/>
          </a:bodyPr>
          <a:lstStyle/>
          <a:p>
            <a:pPr algn="l">
              <a:lnSpc>
                <a:spcPct val="90000"/>
              </a:lnSpc>
            </a:pPr>
            <a:r>
              <a:rPr lang="en-US" sz="8400" kern="1200">
                <a:solidFill>
                  <a:schemeClr val="bg1"/>
                </a:solidFill>
                <a:latin typeface="+mj-lt"/>
                <a:ea typeface="+mj-ea"/>
                <a:cs typeface="+mj-cs"/>
              </a:rPr>
              <a:t>¡ Gracias !</a:t>
            </a:r>
          </a:p>
        </p:txBody>
      </p:sp>
      <p:pic>
        <p:nvPicPr>
          <p:cNvPr id="2" name="Imagen 1">
            <a:extLst>
              <a:ext uri="{FF2B5EF4-FFF2-40B4-BE49-F238E27FC236}">
                <a16:creationId xmlns:a16="http://schemas.microsoft.com/office/drawing/2014/main" id="{F97851CE-1F5C-E7C8-DBD9-5F8DCD9431D7}"/>
              </a:ext>
            </a:extLst>
          </p:cNvPr>
          <p:cNvPicPr>
            <a:picLocks noChangeAspect="1"/>
          </p:cNvPicPr>
          <p:nvPr/>
        </p:nvPicPr>
        <p:blipFill rotWithShape="1">
          <a:blip r:embed="rId2"/>
          <a:srcRect t="10128" r="-1" b="-1"/>
          <a:stretch/>
        </p:blipFill>
        <p:spPr>
          <a:xfrm>
            <a:off x="20" y="10"/>
            <a:ext cx="6000730" cy="6008904"/>
          </a:xfrm>
          <a:custGeom>
            <a:avLst/>
            <a:gdLst/>
            <a:ahLst/>
            <a:cxnLst/>
            <a:rect l="l" t="t" r="r" b="b"/>
            <a:pathLst>
              <a:path w="4000500" h="4005943">
                <a:moveTo>
                  <a:pt x="0" y="0"/>
                </a:moveTo>
                <a:lnTo>
                  <a:pt x="4000500" y="0"/>
                </a:lnTo>
                <a:lnTo>
                  <a:pt x="4000500" y="3936797"/>
                </a:lnTo>
                <a:lnTo>
                  <a:pt x="3316514" y="4005943"/>
                </a:lnTo>
                <a:lnTo>
                  <a:pt x="0" y="3964175"/>
                </a:lnTo>
                <a:close/>
              </a:path>
            </a:pathLst>
          </a:custGeom>
        </p:spPr>
      </p:pic>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3"/>
          <a:srcRect l="6635" r="1" b="1"/>
          <a:stretch/>
        </p:blipFill>
        <p:spPr>
          <a:xfrm>
            <a:off x="6286503" y="10"/>
            <a:ext cx="5714997" cy="5876298"/>
          </a:xfrm>
          <a:custGeom>
            <a:avLst/>
            <a:gdLst/>
            <a:ahLst/>
            <a:cxnLst/>
            <a:rect l="l" t="t" r="r" b="b"/>
            <a:pathLst>
              <a:path w="3809998" h="3917539">
                <a:moveTo>
                  <a:pt x="0" y="0"/>
                </a:moveTo>
                <a:lnTo>
                  <a:pt x="3809998" y="0"/>
                </a:lnTo>
                <a:lnTo>
                  <a:pt x="3809998" y="3909212"/>
                </a:lnTo>
                <a:lnTo>
                  <a:pt x="1781628" y="3737429"/>
                </a:lnTo>
                <a:lnTo>
                  <a:pt x="0" y="3917539"/>
                </a:lnTo>
                <a:close/>
              </a:path>
            </a:pathLst>
          </a:custGeom>
        </p:spPr>
      </p:pic>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4"/>
          <a:srcRect t="3996" b="9411"/>
          <a:stretch/>
        </p:blipFill>
        <p:spPr>
          <a:xfrm>
            <a:off x="12287250" y="10"/>
            <a:ext cx="6000750" cy="5938538"/>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27" name="Group 2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293488"/>
            <a:ext cx="18288000" cy="1135752"/>
            <a:chOff x="0" y="2959818"/>
            <a:chExt cx="12192000" cy="757168"/>
          </a:xfrm>
        </p:grpSpPr>
        <p:sp>
          <p:nvSpPr>
            <p:cNvPr id="28" name="Freeform: Shape 2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6500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Necesidad del negocio: </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3600" dirty="0"/>
              <a:t>OnlyFlans es una empresa enfocada en el mundo de la pastelería y los postres, en especial en la venta de flan(de ahí su nombre), nace en 2021 en Santiago de Chile como una empresa familiar que pretende entregar productos de calidad a su clientela, estando ubicada en providencia, a pasos del metro Parque Bustamante.</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459019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2800" dirty="0"/>
              <a:t>OnlyFlans requiere un sitio web para expandir su presencia en línea y mejorar la experiencia de sus clientes. El sitio web cumplirá varios objetivos clave:</a:t>
            </a:r>
          </a:p>
          <a:p>
            <a:pPr indent="-228600">
              <a:lnSpc>
                <a:spcPct val="90000"/>
              </a:lnSpc>
              <a:spcAft>
                <a:spcPts val="600"/>
              </a:spcAft>
              <a:buFont typeface="Arial" panose="020B0604020202020204" pitchFamily="34" charset="0"/>
              <a:buChar char="•"/>
            </a:pPr>
            <a:endParaRPr lang="es-CL" sz="2800" dirty="0"/>
          </a:p>
          <a:p>
            <a:pPr marL="857250" indent="-514350">
              <a:spcAft>
                <a:spcPts val="600"/>
              </a:spcAft>
              <a:buFont typeface="+mj-lt"/>
              <a:buAutoNum type="arabicPeriod"/>
            </a:pPr>
            <a:r>
              <a:rPr lang="es-CL" sz="2800" dirty="0"/>
              <a:t>Aumentar la visibilidad de la marca y atraer nuevos clientes.</a:t>
            </a:r>
          </a:p>
          <a:p>
            <a:pPr marL="857250" indent="-514350">
              <a:spcAft>
                <a:spcPts val="600"/>
              </a:spcAft>
              <a:buFont typeface="+mj-lt"/>
              <a:buAutoNum type="arabicPeriod"/>
            </a:pPr>
            <a:r>
              <a:rPr lang="es-CL" sz="2800" dirty="0"/>
              <a:t>Facilitar a los clientes la visualización y pedido de productos.</a:t>
            </a:r>
          </a:p>
          <a:p>
            <a:pPr marL="857250" indent="-514350">
              <a:spcAft>
                <a:spcPts val="600"/>
              </a:spcAft>
              <a:buFont typeface="+mj-lt"/>
              <a:buAutoNum type="arabicPeriod"/>
            </a:pPr>
            <a:r>
              <a:rPr lang="es-CL" sz="2800" dirty="0"/>
              <a:t>Proporcionar información sobre la empresa, su historia y valores.</a:t>
            </a:r>
          </a:p>
          <a:p>
            <a:pPr marL="857250" indent="-514350">
              <a:spcAft>
                <a:spcPts val="600"/>
              </a:spcAft>
              <a:buFont typeface="+mj-lt"/>
              <a:buAutoNum type="arabicPeriod"/>
            </a:pPr>
            <a:r>
              <a:rPr lang="es-CL" sz="2800" dirty="0"/>
              <a:t>Permitir a los clientes registrarse para ofertas y promociones.</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550483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s-CL" sz="4400" dirty="0"/>
              <a:t>El diseño responsivo garantizará que el sitio sea accesible y funcional en dispositivos móviles, tablets y computadoras de escritorio, permitiendo a OnlyFlans llegar a un público más amplio y mejorar la experiencia de compra en línea de sus clientes.</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7495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Descripción general del sitio web</a:t>
            </a: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231280"/>
            <a:ext cx="7638291" cy="6527007"/>
          </a:xfrm>
          <a:prstGeom prst="rect">
            <a:avLst/>
          </a:prstGeom>
        </p:spPr>
        <p:txBody>
          <a:bodyPr vert="horz" lIns="91440" tIns="45720" rIns="91440" bIns="45720" rtlCol="0">
            <a:noAutofit/>
          </a:bodyPr>
          <a:lstStyle/>
          <a:p>
            <a:r>
              <a:rPr lang="es-MX" sz="3200" dirty="0"/>
              <a:t>El sitio se desarrollará utilizando tecnologías modernas para garantizar un rendimiento óptimo y una experiencia de usuario fluida:</a:t>
            </a:r>
          </a:p>
          <a:p>
            <a:endParaRPr lang="es-MX" sz="3200" dirty="0"/>
          </a:p>
          <a:p>
            <a:pPr>
              <a:buFont typeface="Arial" panose="020B0604020202020204" pitchFamily="34" charset="0"/>
              <a:buChar char="•"/>
            </a:pPr>
            <a:r>
              <a:rPr lang="es-MX" sz="3200" dirty="0"/>
              <a:t>Python y Django para el </a:t>
            </a:r>
            <a:r>
              <a:rPr lang="es-MX" sz="3200" dirty="0" err="1"/>
              <a:t>backend</a:t>
            </a:r>
            <a:r>
              <a:rPr lang="es-MX" sz="3200" dirty="0"/>
              <a:t>, proporcionando una estructura robusta y escalable.</a:t>
            </a:r>
          </a:p>
          <a:p>
            <a:endParaRPr lang="es-MX" sz="3200" dirty="0"/>
          </a:p>
          <a:p>
            <a:pPr>
              <a:buFont typeface="Arial" panose="020B0604020202020204" pitchFamily="34" charset="0"/>
              <a:buChar char="•"/>
            </a:pPr>
            <a:r>
              <a:rPr lang="es-MX" sz="3200" dirty="0"/>
              <a:t>HTML, CSS y JavaScript para el </a:t>
            </a:r>
            <a:r>
              <a:rPr lang="es-MX" sz="3200" dirty="0" err="1"/>
              <a:t>frontend</a:t>
            </a:r>
            <a:r>
              <a:rPr lang="es-MX" sz="3200" dirty="0"/>
              <a:t>, creando una interfaz atractiva e interactiva.</a:t>
            </a:r>
          </a:p>
          <a:p>
            <a:endParaRPr lang="es-MX" sz="3200" dirty="0"/>
          </a:p>
          <a:p>
            <a:pPr>
              <a:buFont typeface="Arial" panose="020B0604020202020204" pitchFamily="34" charset="0"/>
              <a:buChar char="•"/>
            </a:pPr>
            <a:r>
              <a:rPr lang="es-MX" sz="3200" dirty="0"/>
              <a:t>Bootstrap para asegurar un diseño responsivo que se adapte a diferentes dispositivos y tamaños de pantalla.</a:t>
            </a: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7974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gn="l">
              <a:lnSpc>
                <a:spcPct val="90000"/>
              </a:lnSpc>
            </a:pPr>
            <a:r>
              <a:rPr lang="es-CL" kern="1200" dirty="0">
                <a:solidFill>
                  <a:schemeClr val="tx1"/>
                </a:solidFill>
                <a:latin typeface="Chewy" panose="020B0604020202020204" charset="0"/>
                <a:ea typeface="Chewy" panose="020B0604020202020204" charset="0"/>
              </a:rPr>
              <a:t>Características base del sitio web</a:t>
            </a:r>
            <a:endParaRPr lang="en-US" kern="1200" dirty="0">
              <a:solidFill>
                <a:schemeClr val="tx1"/>
              </a:solidFill>
              <a:latin typeface="Chewy" panose="020B0604020202020204" charset="0"/>
              <a:ea typeface="Chewy" panose="020B0604020202020204" charset="0"/>
            </a:endParaRP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247901"/>
            <a:ext cx="7638291" cy="7017544"/>
          </a:xfrm>
          <a:prstGeom prst="rect">
            <a:avLst/>
          </a:prstGeom>
        </p:spPr>
        <p:txBody>
          <a:bodyPr vert="horz" lIns="91440" tIns="45720" rIns="91440" bIns="45720" rtlCol="0">
            <a:normAutofit lnSpcReduction="10000"/>
          </a:bodyPr>
          <a:lstStyle/>
          <a:p>
            <a:r>
              <a:rPr lang="es-MX" sz="2300" dirty="0"/>
              <a:t>En su forma básica  nuestro sitio web posee las siguientes características:</a:t>
            </a:r>
          </a:p>
          <a:p>
            <a:endParaRPr lang="es-MX" sz="2300" dirty="0"/>
          </a:p>
          <a:p>
            <a:pPr>
              <a:buFont typeface="+mj-lt"/>
              <a:buAutoNum type="arabicPeriod"/>
            </a:pPr>
            <a:r>
              <a:rPr lang="es-MX" sz="2300" dirty="0"/>
              <a:t>Página de inicio: Será la primera vista que los usuarios tendrán del sitio, presentando la marca y sus productos destacados.</a:t>
            </a:r>
          </a:p>
          <a:p>
            <a:pPr>
              <a:buFont typeface="+mj-lt"/>
              <a:buAutoNum type="arabicPeriod"/>
            </a:pPr>
            <a:endParaRPr lang="es-MX" sz="2300" dirty="0"/>
          </a:p>
          <a:p>
            <a:pPr>
              <a:buFont typeface="+mj-lt"/>
              <a:buAutoNum type="arabicPeriod"/>
            </a:pPr>
            <a:r>
              <a:rPr lang="es-MX" sz="2300" dirty="0"/>
              <a:t>Login: </a:t>
            </a:r>
          </a:p>
          <a:p>
            <a:pPr marL="742950" lvl="1" indent="-285750">
              <a:buFont typeface="+mj-lt"/>
              <a:buAutoNum type="arabicPeriod"/>
            </a:pPr>
            <a:r>
              <a:rPr lang="es-MX" sz="2300" dirty="0"/>
              <a:t>Permitirá a los usuarios existentes iniciar sesión.</a:t>
            </a:r>
          </a:p>
          <a:p>
            <a:pPr marL="742950" lvl="1" indent="-285750">
              <a:buFont typeface="+mj-lt"/>
              <a:buAutoNum type="arabicPeriod"/>
            </a:pPr>
            <a:r>
              <a:rPr lang="es-MX" sz="2300" dirty="0"/>
              <a:t>No habrá registro de nuevos usuarios a través de la web.</a:t>
            </a:r>
          </a:p>
          <a:p>
            <a:pPr marL="742950" lvl="1" indent="-285750">
              <a:buFont typeface="+mj-lt"/>
              <a:buAutoNum type="arabicPeriod"/>
            </a:pPr>
            <a:r>
              <a:rPr lang="es-MX" sz="2300" dirty="0"/>
              <a:t>Los nuevos usuarios serán creados exclusivamente a través del panel de administración de Django.</a:t>
            </a:r>
          </a:p>
          <a:p>
            <a:pPr marL="742950" lvl="1" indent="-285750">
              <a:buFont typeface="+mj-lt"/>
              <a:buAutoNum type="arabicPeriod"/>
            </a:pPr>
            <a:endParaRPr lang="es-MX" sz="2300" dirty="0"/>
          </a:p>
          <a:p>
            <a:pPr>
              <a:buFont typeface="+mj-lt"/>
              <a:buAutoNum type="arabicPeriod"/>
            </a:pPr>
            <a:r>
              <a:rPr lang="es-MX" sz="2300" dirty="0"/>
              <a:t>Área de bienvenida: </a:t>
            </a:r>
          </a:p>
          <a:p>
            <a:pPr marL="742950" lvl="1" indent="-285750">
              <a:buFont typeface="+mj-lt"/>
              <a:buAutoNum type="arabicPeriod"/>
            </a:pPr>
            <a:r>
              <a:rPr lang="es-MX" sz="2300" dirty="0"/>
              <a:t>Accesible solo para usuarios que hayan iniciado sesión.</a:t>
            </a:r>
          </a:p>
          <a:p>
            <a:pPr marL="742950" lvl="1" indent="-285750">
              <a:buFont typeface="+mj-lt"/>
              <a:buAutoNum type="arabicPeriod"/>
            </a:pPr>
            <a:r>
              <a:rPr lang="es-MX" sz="2300" dirty="0"/>
              <a:t>Mostrará un mensaje personalizado de bienvenida.</a:t>
            </a:r>
          </a:p>
          <a:p>
            <a:pPr marL="742950" lvl="1" indent="-285750">
              <a:buFont typeface="+mj-lt"/>
              <a:buAutoNum type="arabicPeriod"/>
            </a:pPr>
            <a:r>
              <a:rPr lang="es-MX" sz="2300" dirty="0"/>
              <a:t>Presentará productos exclusivos para clientes registrados.</a:t>
            </a:r>
          </a:p>
          <a:p>
            <a:pPr marL="742950" lvl="1" indent="-285750">
              <a:buFont typeface="+mj-lt"/>
              <a:buAutoNum type="arabicPeriod"/>
            </a:pPr>
            <a:endParaRPr lang="es-MX" sz="2300" dirty="0"/>
          </a:p>
          <a:p>
            <a:pPr>
              <a:buFont typeface="+mj-lt"/>
              <a:buAutoNum type="arabicPeriod"/>
            </a:pPr>
            <a:r>
              <a:rPr lang="es-MX" sz="2300" dirty="0"/>
              <a:t>Cerrar sesión: Opción para que los usuarios finalicen su sesión de forma segura.</a:t>
            </a:r>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429429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Características personalizadas del sitio web</a:t>
            </a:r>
            <a:endParaRPr lang="en-US" kern="1200" dirty="0">
              <a:solidFill>
                <a:schemeClr val="tx1"/>
              </a:solidFill>
              <a:latin typeface="Chewy" panose="020B0604020202020204" charset="0"/>
              <a:ea typeface="Chewy" panose="020B0604020202020204" charset="0"/>
            </a:endParaRPr>
          </a:p>
        </p:txBody>
      </p:sp>
      <p:sp>
        <p:nvSpPr>
          <p:cNvPr id="3" name="CuadroTexto 2">
            <a:extLst>
              <a:ext uri="{FF2B5EF4-FFF2-40B4-BE49-F238E27FC236}">
                <a16:creationId xmlns:a16="http://schemas.microsoft.com/office/drawing/2014/main" id="{7C7B994C-2A11-2A50-2543-74E80D16F40F}"/>
              </a:ext>
            </a:extLst>
          </p:cNvPr>
          <p:cNvSpPr txBox="1"/>
          <p:nvPr/>
        </p:nvSpPr>
        <p:spPr>
          <a:xfrm>
            <a:off x="1257301" y="2738437"/>
            <a:ext cx="7638291" cy="6527007"/>
          </a:xfrm>
          <a:prstGeom prst="rect">
            <a:avLst/>
          </a:prstGeom>
        </p:spPr>
        <p:txBody>
          <a:bodyPr vert="horz" lIns="91440" tIns="45720" rIns="91440" bIns="45720" rtlCol="0">
            <a:normAutofit fontScale="70000" lnSpcReduction="20000"/>
          </a:bodyPr>
          <a:lstStyle/>
          <a:p>
            <a:r>
              <a:rPr lang="es-MX" sz="3600" dirty="0"/>
              <a:t>En su forma personalizada  nuestro sitio web posee las siguientes características:</a:t>
            </a:r>
          </a:p>
          <a:p>
            <a:endParaRPr lang="es-MX" sz="3600" dirty="0"/>
          </a:p>
          <a:p>
            <a:pPr marL="742950" indent="-742950">
              <a:buFont typeface="+mj-lt"/>
              <a:buAutoNum type="arabicPeriod"/>
            </a:pPr>
            <a:r>
              <a:rPr lang="es-MX" sz="3600" dirty="0"/>
              <a:t>Gestión de Flanes (solo para usuarios staff):</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r>
              <a:rPr lang="es-MX" sz="3600" dirty="0"/>
              <a:t>Página principal de Flanes que muestra los productos. CRUD (Crear, Leer, Actualizar, Eliminar) de flanes:</a:t>
            </a:r>
          </a:p>
          <a:p>
            <a:pPr marL="742950" indent="-742950">
              <a:buFont typeface="Arial" panose="020B0604020202020204" pitchFamily="34" charset="0"/>
              <a:buChar char="•"/>
            </a:pPr>
            <a:r>
              <a:rPr lang="es-MX" sz="3600" dirty="0"/>
              <a:t>Crear: Añadir nuevos productos de flan. </a:t>
            </a:r>
          </a:p>
          <a:p>
            <a:pPr marL="742950" indent="-742950">
              <a:buFont typeface="Arial" panose="020B0604020202020204" pitchFamily="34" charset="0"/>
              <a:buChar char="•"/>
            </a:pPr>
            <a:r>
              <a:rPr lang="es-MX" sz="3600" dirty="0"/>
              <a:t>Modificar: Actualizar información de flanes existentes.</a:t>
            </a:r>
          </a:p>
          <a:p>
            <a:pPr marL="742950" indent="-742950">
              <a:buFont typeface="Arial" panose="020B0604020202020204" pitchFamily="34" charset="0"/>
              <a:buChar char="•"/>
            </a:pPr>
            <a:r>
              <a:rPr lang="es-MX" sz="3600" dirty="0"/>
              <a:t>Eliminar: Remover productos de flan del catálogo.</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endParaRPr lang="es-MX" sz="3600" dirty="0"/>
          </a:p>
          <a:p>
            <a:pPr marL="742950" indent="-742950">
              <a:buFont typeface="+mj-lt"/>
              <a:buAutoNum type="arabicPeriod" startAt="2"/>
            </a:pPr>
            <a:r>
              <a:rPr lang="es-MX" sz="3600" dirty="0"/>
              <a:t>Registro de usuarios:</a:t>
            </a:r>
          </a:p>
          <a:p>
            <a:pPr marL="742950" indent="-742950">
              <a:buFont typeface="Arial" panose="020B0604020202020204" pitchFamily="34" charset="0"/>
              <a:buChar char="•"/>
            </a:pPr>
            <a:endParaRPr lang="es-MX" sz="3600" dirty="0"/>
          </a:p>
          <a:p>
            <a:pPr marL="742950" indent="-742950">
              <a:buFont typeface="Arial" panose="020B0604020202020204" pitchFamily="34" charset="0"/>
              <a:buChar char="•"/>
            </a:pPr>
            <a:r>
              <a:rPr lang="es-MX" sz="3600" dirty="0"/>
              <a:t>Funcionalidad añadida para permitir el registro de nuevos usuarios directamente desde el sitio web, en lugar de hacerlo exclusivamente desde el panel de administración de Django.</a:t>
            </a:r>
            <a:endParaRPr lang="es-CL" sz="3600" dirty="0"/>
          </a:p>
          <a:p>
            <a:endParaRPr lang="es-MX" sz="3600" dirty="0"/>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52980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3">
            <a:extLst>
              <a:ext uri="{FF2B5EF4-FFF2-40B4-BE49-F238E27FC236}">
                <a16:creationId xmlns:a16="http://schemas.microsoft.com/office/drawing/2014/main" id="{6C274CAB-65DE-8FCA-36F2-87B5566EF409}"/>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Características personalizadas del sitio web</a:t>
            </a:r>
          </a:p>
        </p:txBody>
      </p:sp>
      <p:sp>
        <p:nvSpPr>
          <p:cNvPr id="5" name="CuadroTexto 4">
            <a:extLst>
              <a:ext uri="{FF2B5EF4-FFF2-40B4-BE49-F238E27FC236}">
                <a16:creationId xmlns:a16="http://schemas.microsoft.com/office/drawing/2014/main" id="{53020E57-B539-D2DC-1118-04E1F3BF30D3}"/>
              </a:ext>
            </a:extLst>
          </p:cNvPr>
          <p:cNvSpPr txBox="1"/>
          <p:nvPr/>
        </p:nvSpPr>
        <p:spPr>
          <a:xfrm>
            <a:off x="1257301" y="2738437"/>
            <a:ext cx="7638291" cy="6527007"/>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s-CL" sz="4400" dirty="0"/>
              <a:t>Además de los anteriores cambios, es importante destacar el haber agregado un campo </a:t>
            </a:r>
            <a:r>
              <a:rPr lang="es-CL" sz="4400" dirty="0" err="1"/>
              <a:t>price</a:t>
            </a:r>
            <a:r>
              <a:rPr lang="es-CL" sz="4400" dirty="0"/>
              <a:t> en el modelo del producto Flan, que nos permite almacenar su costo.</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Se modifica el campo </a:t>
            </a:r>
            <a:r>
              <a:rPr lang="es-CL" sz="4400" dirty="0" err="1"/>
              <a:t>uuid</a:t>
            </a:r>
            <a:r>
              <a:rPr lang="es-CL" sz="4400" dirty="0"/>
              <a:t> para que actúe como llave primaria en el mismo modelo Flan.</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Por último, cabe destacar el cambio en algunos aspectos gráficos de la interfaz implementando elementos Bootstrap.</a:t>
            </a:r>
          </a:p>
          <a:p>
            <a:pPr indent="-228600">
              <a:lnSpc>
                <a:spcPct val="90000"/>
              </a:lnSpc>
              <a:spcAft>
                <a:spcPts val="600"/>
              </a:spcAft>
              <a:buFont typeface="Arial" panose="020B0604020202020204" pitchFamily="34" charset="0"/>
              <a:buChar char="•"/>
            </a:pPr>
            <a:endParaRPr lang="es-CL" sz="4400" dirty="0"/>
          </a:p>
        </p:txBody>
      </p:sp>
      <p:sp>
        <p:nvSpPr>
          <p:cNvPr id="23"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agen 6" descr="Un postre con frutas&#10;&#10;Descripción generada automáticamente">
            <a:extLst>
              <a:ext uri="{FF2B5EF4-FFF2-40B4-BE49-F238E27FC236}">
                <a16:creationId xmlns:a16="http://schemas.microsoft.com/office/drawing/2014/main" id="{23B1B58A-804A-194A-65EE-A8864DD0D40E}"/>
              </a:ext>
            </a:extLst>
          </p:cNvPr>
          <p:cNvPicPr>
            <a:picLocks noChangeAspect="1"/>
          </p:cNvPicPr>
          <p:nvPr/>
        </p:nvPicPr>
        <p:blipFill rotWithShape="1">
          <a:blip r:embed="rId2"/>
          <a:srcRect l="20742" r="20822"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02353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1F03CF50-BAF6-6802-5255-EEA04B5F98D4}"/>
              </a:ext>
            </a:extLst>
          </p:cNvPr>
          <p:cNvSpPr>
            <a:spLocks noGrp="1"/>
          </p:cNvSpPr>
          <p:nvPr>
            <p:ph type="title"/>
          </p:nvPr>
        </p:nvSpPr>
        <p:spPr>
          <a:xfrm>
            <a:off x="1257301" y="518715"/>
            <a:ext cx="7680842" cy="1988344"/>
          </a:xfrm>
        </p:spPr>
        <p:txBody>
          <a:bodyPr vert="horz" lIns="91440" tIns="45720" rIns="91440" bIns="45720" rtlCol="0" anchor="ctr">
            <a:normAutofit/>
          </a:bodyPr>
          <a:lstStyle/>
          <a:p>
            <a:pPr>
              <a:lnSpc>
                <a:spcPct val="90000"/>
              </a:lnSpc>
            </a:pPr>
            <a:r>
              <a:rPr lang="es-CL" kern="1200" dirty="0">
                <a:solidFill>
                  <a:schemeClr val="tx1"/>
                </a:solidFill>
                <a:latin typeface="Chewy" panose="020B0604020202020204" charset="0"/>
                <a:ea typeface="Chewy" panose="020B0604020202020204" charset="0"/>
              </a:rPr>
              <a:t>Problemas/Dificultades encontrados al desarrollar la base de la web</a:t>
            </a:r>
            <a:endParaRPr lang="en-US" kern="1200" dirty="0">
              <a:solidFill>
                <a:schemeClr val="tx1"/>
              </a:solidFill>
              <a:latin typeface="Chewy" panose="020B0604020202020204" charset="0"/>
              <a:ea typeface="Chewy" panose="020B0604020202020204" charset="0"/>
            </a:endParaRPr>
          </a:p>
        </p:txBody>
      </p:sp>
      <p:sp>
        <p:nvSpPr>
          <p:cNvPr id="18" name="Oval 1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30853" y="2047098"/>
            <a:ext cx="1421232" cy="13826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Imagen 5" descr="Un pastel de chocolate&#10;&#10;Descripción generada automáticamente">
            <a:extLst>
              <a:ext uri="{FF2B5EF4-FFF2-40B4-BE49-F238E27FC236}">
                <a16:creationId xmlns:a16="http://schemas.microsoft.com/office/drawing/2014/main" id="{B546F010-4E3F-52FC-E3CA-6E20B59535F4}"/>
              </a:ext>
            </a:extLst>
          </p:cNvPr>
          <p:cNvPicPr>
            <a:picLocks noChangeAspect="1"/>
          </p:cNvPicPr>
          <p:nvPr/>
        </p:nvPicPr>
        <p:blipFill rotWithShape="1">
          <a:blip r:embed="rId2"/>
          <a:srcRect l="270" r="1" b="1"/>
          <a:stretch/>
        </p:blipFill>
        <p:spPr>
          <a:xfrm>
            <a:off x="11851888" y="4091593"/>
            <a:ext cx="6436112" cy="6195407"/>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0" name="Arc 1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51207" y="-1009710"/>
            <a:ext cx="6031790" cy="603179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Imagen 3">
            <a:extLst>
              <a:ext uri="{FF2B5EF4-FFF2-40B4-BE49-F238E27FC236}">
                <a16:creationId xmlns:a16="http://schemas.microsoft.com/office/drawing/2014/main" id="{FEBFA755-8E4E-F8F2-ACA5-D9C6B137F181}"/>
              </a:ext>
            </a:extLst>
          </p:cNvPr>
          <p:cNvPicPr>
            <a:picLocks noChangeAspect="1"/>
          </p:cNvPicPr>
          <p:nvPr/>
        </p:nvPicPr>
        <p:blipFill rotWithShape="1">
          <a:blip r:embed="rId3"/>
          <a:srcRect t="9900" r="2" b="15316"/>
          <a:stretch/>
        </p:blipFill>
        <p:spPr>
          <a:xfrm>
            <a:off x="9392410" y="1"/>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7" name="CuadroTexto 6">
            <a:extLst>
              <a:ext uri="{FF2B5EF4-FFF2-40B4-BE49-F238E27FC236}">
                <a16:creationId xmlns:a16="http://schemas.microsoft.com/office/drawing/2014/main" id="{4C5FE05F-3268-0772-4CB0-ADE17AF6A856}"/>
              </a:ext>
            </a:extLst>
          </p:cNvPr>
          <p:cNvSpPr txBox="1"/>
          <p:nvPr/>
        </p:nvSpPr>
        <p:spPr>
          <a:xfrm>
            <a:off x="1257301" y="2738437"/>
            <a:ext cx="7638291" cy="6527007"/>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s-CL" sz="4400" dirty="0"/>
              <a:t>Comprensión del </a:t>
            </a:r>
            <a:r>
              <a:rPr lang="es-CL" sz="4400" dirty="0" err="1"/>
              <a:t>framework</a:t>
            </a:r>
            <a:r>
              <a:rPr lang="es-CL" sz="4400" dirty="0"/>
              <a:t> Django: Para poder iniciar una aplicación hay que conocer varios comandos que con el tiempo se convierten en algo normal, pero en un inicio fue una dificultad el tener que hacer las cosas de una manera sin comprender en su totalidad el porqué.</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Direccionamientos con la Url: Muchas veces creamos vistas sin agregar el </a:t>
            </a:r>
            <a:r>
              <a:rPr lang="es-CL" sz="4400" dirty="0" err="1"/>
              <a:t>path</a:t>
            </a:r>
            <a:r>
              <a:rPr lang="es-CL" sz="4400" dirty="0"/>
              <a:t> en las </a:t>
            </a:r>
            <a:r>
              <a:rPr lang="es-CL" sz="4400" dirty="0" err="1"/>
              <a:t>url</a:t>
            </a:r>
            <a:r>
              <a:rPr lang="es-CL" sz="4400" dirty="0"/>
              <a:t> y no sabíamos porque no visualizaba el contenido de los </a:t>
            </a:r>
            <a:r>
              <a:rPr lang="es-CL" sz="4400" dirty="0" err="1"/>
              <a:t>htmls</a:t>
            </a:r>
            <a:r>
              <a:rPr lang="es-CL" sz="4400" dirty="0"/>
              <a:t> que renderizaba en las vistas.</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r>
              <a:rPr lang="es-CL" sz="4400" dirty="0"/>
              <a:t>Sumado a lo anterior el no registrar los modelos en el sistema </a:t>
            </a:r>
            <a:r>
              <a:rPr lang="es-CL" sz="4400" dirty="0" err="1"/>
              <a:t>admin</a:t>
            </a:r>
            <a:r>
              <a:rPr lang="es-CL" sz="4400" dirty="0"/>
              <a:t> de Django para poder gestionarlos desde la visualización de administración.</a:t>
            </a:r>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a:p>
            <a:pPr indent="-228600">
              <a:lnSpc>
                <a:spcPct val="90000"/>
              </a:lnSpc>
              <a:spcAft>
                <a:spcPts val="600"/>
              </a:spcAft>
              <a:buFont typeface="Arial" panose="020B0604020202020204" pitchFamily="34" charset="0"/>
              <a:buChar char="•"/>
            </a:pPr>
            <a:endParaRPr lang="es-CL" sz="4400" dirty="0"/>
          </a:p>
        </p:txBody>
      </p:sp>
    </p:spTree>
    <p:extLst>
      <p:ext uri="{BB962C8B-B14F-4D97-AF65-F5344CB8AC3E}">
        <p14:creationId xmlns:p14="http://schemas.microsoft.com/office/powerpoint/2010/main" val="4259705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TotalTime>
  <Words>793</Words>
  <Application>Microsoft Office PowerPoint</Application>
  <PresentationFormat>Personalizado</PresentationFormat>
  <Paragraphs>76</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League Spartan</vt:lpstr>
      <vt:lpstr>Chewy</vt:lpstr>
      <vt:lpstr>Arial</vt:lpstr>
      <vt:lpstr>Calibri</vt:lpstr>
      <vt:lpstr>Office Theme</vt:lpstr>
      <vt:lpstr>Presentación de PowerPoint</vt:lpstr>
      <vt:lpstr>Necesidad del negocio: </vt:lpstr>
      <vt:lpstr>Descripción general del sitio web</vt:lpstr>
      <vt:lpstr>Descripción general del sitio web</vt:lpstr>
      <vt:lpstr>Descripción general del sitio web</vt:lpstr>
      <vt:lpstr>Características base del sitio web</vt:lpstr>
      <vt:lpstr>Características personalizadas del sitio web</vt:lpstr>
      <vt:lpstr>Características personalizadas del sitio web</vt:lpstr>
      <vt:lpstr>Problemas/Dificultades encontrados al desarrollar la base de la web</vt:lpstr>
      <vt:lpstr>Problemas/Dificultades encontrados al desarrollar la personalización de la web</vt:lpstr>
      <vt:lpstr>¡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web OnlyFlans</dc:title>
  <cp:lastModifiedBy>EVANNY FABIAN ZAPATA MUNOZ</cp:lastModifiedBy>
  <cp:revision>9</cp:revision>
  <dcterms:created xsi:type="dcterms:W3CDTF">2006-08-16T00:00:00Z</dcterms:created>
  <dcterms:modified xsi:type="dcterms:W3CDTF">2024-07-08T02:52:34Z</dcterms:modified>
  <dc:identifier>DAGKAE0dDn0</dc:identifier>
</cp:coreProperties>
</file>